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1704638" cy="6632575"/>
  <p:notesSz cx="6858000" cy="9144000"/>
  <p:defaultTextStyle>
    <a:defPPr>
      <a:defRPr lang="ru-RU"/>
    </a:defPPr>
    <a:lvl1pPr marL="0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3845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7692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71537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95383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19229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43074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66920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90766" algn="l" defTabSz="10476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89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90A"/>
    <a:srgbClr val="254061"/>
    <a:srgbClr val="B71731"/>
    <a:srgbClr val="008288"/>
    <a:srgbClr val="005559"/>
    <a:srgbClr val="D60000"/>
    <a:srgbClr val="376092"/>
    <a:srgbClr val="CA731C"/>
    <a:srgbClr val="306D81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6" autoAdjust="0"/>
    <p:restoredTop sz="92069" autoAdjust="0"/>
  </p:normalViewPr>
  <p:slideViewPr>
    <p:cSldViewPr>
      <p:cViewPr varScale="1">
        <p:scale>
          <a:sx n="95" d="100"/>
          <a:sy n="95" d="100"/>
        </p:scale>
        <p:origin x="-294" y="-96"/>
      </p:cViewPr>
      <p:guideLst>
        <p:guide orient="horz" pos="2089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karevich-yv.CORP\Desktop\&#1060;&#1088;&#1072;&#1085;&#1095;\&#1060;&#1080;&#1085;&#1072;&#1085;&#1089;&#1086;&#1074;&#1099;&#1081;%20&#1087;&#1083;&#1072;&#1085;_&#1059;&#1082;&#1088;&#1072;&#1080;&#1085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i="0" baseline="0" dirty="0">
                <a:solidFill>
                  <a:srgbClr val="E8690A"/>
                </a:solidFill>
                <a:effectLst/>
                <a:latin typeface="+mj-lt"/>
                <a:cs typeface="Arial" panose="020B0604020202020204" pitchFamily="34" charset="0"/>
              </a:rPr>
              <a:t>Средняя рентабельность бизнеса за 16 месяцев, </a:t>
            </a:r>
            <a:r>
              <a:rPr lang="en-US" sz="2000" b="1" i="0" baseline="0" dirty="0">
                <a:solidFill>
                  <a:srgbClr val="E8690A"/>
                </a:solidFill>
                <a:effectLst/>
                <a:latin typeface="+mj-lt"/>
                <a:cs typeface="Arial" panose="020B0604020202020204" pitchFamily="34" charset="0"/>
              </a:rPr>
              <a:t>$</a:t>
            </a:r>
            <a:r>
              <a:rPr lang="ru-RU" sz="2000" b="1" i="0" baseline="0" dirty="0">
                <a:solidFill>
                  <a:srgbClr val="E8690A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i="0" baseline="0" dirty="0">
                <a:solidFill>
                  <a:srgbClr val="E8690A"/>
                </a:solidFill>
                <a:effectLst/>
                <a:latin typeface="+mj-lt"/>
                <a:cs typeface="Arial" panose="020B0604020202020204" pitchFamily="34" charset="0"/>
              </a:rPr>
              <a:t>*</a:t>
            </a:r>
            <a:endParaRPr lang="ru-RU" sz="1600" b="1" dirty="0">
              <a:solidFill>
                <a:srgbClr val="E8690A"/>
              </a:solidFill>
              <a:effectLst/>
              <a:latin typeface="+mj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839734318201405E-2"/>
          <c:y val="2.1924647261415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Окупаемость!$A$23</c:f>
              <c:strCache>
                <c:ptCount val="1"/>
                <c:pt idx="0">
                  <c:v>Текущая, без учета первоначальных инвестиций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val>
            <c:numRef>
              <c:f>Окупаемость!$B$23:$Q$23</c:f>
              <c:numCache>
                <c:formatCode>#,##0</c:formatCode>
                <c:ptCount val="16"/>
                <c:pt idx="0">
                  <c:v>-18140</c:v>
                </c:pt>
                <c:pt idx="1">
                  <c:v>-3056.6666666666642</c:v>
                </c:pt>
                <c:pt idx="2">
                  <c:v>-1056.6666666666677</c:v>
                </c:pt>
                <c:pt idx="3">
                  <c:v>-556.66666666666731</c:v>
                </c:pt>
                <c:pt idx="4">
                  <c:v>-556.66666666666731</c:v>
                </c:pt>
                <c:pt idx="5">
                  <c:v>443.3333333333332</c:v>
                </c:pt>
                <c:pt idx="6">
                  <c:v>2943.3333333333371</c:v>
                </c:pt>
                <c:pt idx="7">
                  <c:v>2943.3333333333371</c:v>
                </c:pt>
                <c:pt idx="8">
                  <c:v>5943.3333333333303</c:v>
                </c:pt>
                <c:pt idx="9">
                  <c:v>5943.3333333333303</c:v>
                </c:pt>
                <c:pt idx="10">
                  <c:v>5943.3333333333303</c:v>
                </c:pt>
                <c:pt idx="11">
                  <c:v>5943.3333333333303</c:v>
                </c:pt>
                <c:pt idx="12">
                  <c:v>5943.3333333333303</c:v>
                </c:pt>
                <c:pt idx="13">
                  <c:v>7943.3333333333303</c:v>
                </c:pt>
                <c:pt idx="14">
                  <c:v>7943.3333333333303</c:v>
                </c:pt>
                <c:pt idx="15">
                  <c:v>8443.3333333333267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Окупаемость!$A$24</c:f>
              <c:strCache>
                <c:ptCount val="1"/>
                <c:pt idx="0">
                  <c:v>Нарастающим итогом, с учетом всех инвестиций</c:v>
                </c:pt>
              </c:strCache>
            </c:strRef>
          </c:tx>
          <c:spPr>
            <a:ln w="28575" cap="rnd">
              <a:solidFill>
                <a:srgbClr val="E869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E8690A"/>
                </a:solidFill>
              </a:ln>
              <a:effectLst/>
            </c:spPr>
          </c:marker>
          <c:val>
            <c:numRef>
              <c:f>Окупаемость!$B$24:$Q$24</c:f>
              <c:numCache>
                <c:formatCode>#,##0</c:formatCode>
                <c:ptCount val="16"/>
                <c:pt idx="1">
                  <c:v>-21196.666666666657</c:v>
                </c:pt>
                <c:pt idx="2">
                  <c:v>-22253.333333333321</c:v>
                </c:pt>
                <c:pt idx="3">
                  <c:v>-22810.000000000004</c:v>
                </c:pt>
                <c:pt idx="4">
                  <c:v>-23366.666666666672</c:v>
                </c:pt>
                <c:pt idx="5">
                  <c:v>-22923.333333333321</c:v>
                </c:pt>
                <c:pt idx="6">
                  <c:v>-19980.000000000007</c:v>
                </c:pt>
                <c:pt idx="7">
                  <c:v>-17036.666666666672</c:v>
                </c:pt>
                <c:pt idx="8">
                  <c:v>-11093.333333333343</c:v>
                </c:pt>
                <c:pt idx="9">
                  <c:v>-5150.00000000001</c:v>
                </c:pt>
                <c:pt idx="10">
                  <c:v>793.33333333332303</c:v>
                </c:pt>
                <c:pt idx="11">
                  <c:v>6736.6666666666642</c:v>
                </c:pt>
                <c:pt idx="12">
                  <c:v>12679.999999999984</c:v>
                </c:pt>
                <c:pt idx="13">
                  <c:v>20623.333333333307</c:v>
                </c:pt>
                <c:pt idx="14">
                  <c:v>28566.666666666653</c:v>
                </c:pt>
                <c:pt idx="15">
                  <c:v>37009.999999999993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10400"/>
        <c:axId val="103512704"/>
      </c:lineChart>
      <c:catAx>
        <c:axId val="103510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Месяцы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12704"/>
        <c:crosses val="autoZero"/>
        <c:auto val="1"/>
        <c:lblAlgn val="ctr"/>
        <c:lblOffset val="100"/>
        <c:noMultiLvlLbl val="0"/>
      </c:catAx>
      <c:valAx>
        <c:axId val="1035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69166769632235E-4"/>
          <c:y val="0.88373647586165627"/>
          <c:w val="0.46484580633304506"/>
          <c:h val="0.1089147146043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33273-5EC0-4498-A32F-7495A4A20B5E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5174-B854-4453-A225-BC156A84E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9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60398"/>
            <a:ext cx="9948942" cy="142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58459"/>
            <a:ext cx="8193247" cy="169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265611"/>
            <a:ext cx="2633543" cy="56591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1" y="265611"/>
            <a:ext cx="7705554" cy="5659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62044"/>
            <a:ext cx="9948942" cy="1317303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811169"/>
            <a:ext cx="9948942" cy="145087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76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3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9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3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6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0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5232" y="1547601"/>
            <a:ext cx="5169548" cy="43771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9859" y="1547601"/>
            <a:ext cx="5169548" cy="43771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84653"/>
            <a:ext cx="5171581" cy="6187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845" indent="0">
              <a:buNone/>
              <a:defRPr sz="2300" b="1"/>
            </a:lvl2pPr>
            <a:lvl3pPr marL="1047692" indent="0">
              <a:buNone/>
              <a:defRPr sz="2000" b="1"/>
            </a:lvl3pPr>
            <a:lvl4pPr marL="1571537" indent="0">
              <a:buNone/>
              <a:defRPr sz="1800" b="1"/>
            </a:lvl4pPr>
            <a:lvl5pPr marL="2095383" indent="0">
              <a:buNone/>
              <a:defRPr sz="1800" b="1"/>
            </a:lvl5pPr>
            <a:lvl6pPr marL="2619229" indent="0">
              <a:buNone/>
              <a:defRPr sz="1800" b="1"/>
            </a:lvl6pPr>
            <a:lvl7pPr marL="3143074" indent="0">
              <a:buNone/>
              <a:defRPr sz="1800" b="1"/>
            </a:lvl7pPr>
            <a:lvl8pPr marL="3666920" indent="0">
              <a:buNone/>
              <a:defRPr sz="1800" b="1"/>
            </a:lvl8pPr>
            <a:lvl9pPr marL="41907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232" y="2103386"/>
            <a:ext cx="5171581" cy="382140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4" y="1484653"/>
            <a:ext cx="5173613" cy="6187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845" indent="0">
              <a:buNone/>
              <a:defRPr sz="2300" b="1"/>
            </a:lvl2pPr>
            <a:lvl3pPr marL="1047692" indent="0">
              <a:buNone/>
              <a:defRPr sz="2000" b="1"/>
            </a:lvl3pPr>
            <a:lvl4pPr marL="1571537" indent="0">
              <a:buNone/>
              <a:defRPr sz="1800" b="1"/>
            </a:lvl4pPr>
            <a:lvl5pPr marL="2095383" indent="0">
              <a:buNone/>
              <a:defRPr sz="1800" b="1"/>
            </a:lvl5pPr>
            <a:lvl6pPr marL="2619229" indent="0">
              <a:buNone/>
              <a:defRPr sz="1800" b="1"/>
            </a:lvl6pPr>
            <a:lvl7pPr marL="3143074" indent="0">
              <a:buNone/>
              <a:defRPr sz="1800" b="1"/>
            </a:lvl7pPr>
            <a:lvl8pPr marL="3666920" indent="0">
              <a:buNone/>
              <a:defRPr sz="1800" b="1"/>
            </a:lvl8pPr>
            <a:lvl9pPr marL="419076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5794" y="2103386"/>
            <a:ext cx="5173613" cy="382140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4075"/>
            <a:ext cx="3850745" cy="11238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6189" y="264076"/>
            <a:ext cx="6543218" cy="566071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2" y="1387929"/>
            <a:ext cx="3850745" cy="4536866"/>
          </a:xfrm>
        </p:spPr>
        <p:txBody>
          <a:bodyPr/>
          <a:lstStyle>
            <a:lvl1pPr marL="0" indent="0">
              <a:buNone/>
              <a:defRPr sz="1600"/>
            </a:lvl1pPr>
            <a:lvl2pPr marL="523845" indent="0">
              <a:buNone/>
              <a:defRPr sz="1400"/>
            </a:lvl2pPr>
            <a:lvl3pPr marL="1047692" indent="0">
              <a:buNone/>
              <a:defRPr sz="1200"/>
            </a:lvl3pPr>
            <a:lvl4pPr marL="1571537" indent="0">
              <a:buNone/>
              <a:defRPr sz="1000"/>
            </a:lvl4pPr>
            <a:lvl5pPr marL="2095383" indent="0">
              <a:buNone/>
              <a:defRPr sz="1000"/>
            </a:lvl5pPr>
            <a:lvl6pPr marL="2619229" indent="0">
              <a:buNone/>
              <a:defRPr sz="1000"/>
            </a:lvl6pPr>
            <a:lvl7pPr marL="3143074" indent="0">
              <a:buNone/>
              <a:defRPr sz="1000"/>
            </a:lvl7pPr>
            <a:lvl8pPr marL="3666920" indent="0">
              <a:buNone/>
              <a:defRPr sz="1000"/>
            </a:lvl8pPr>
            <a:lvl9pPr marL="41907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42803"/>
            <a:ext cx="7022783" cy="5481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92633"/>
            <a:ext cx="7022783" cy="3979545"/>
          </a:xfrm>
        </p:spPr>
        <p:txBody>
          <a:bodyPr/>
          <a:lstStyle>
            <a:lvl1pPr marL="0" indent="0">
              <a:buNone/>
              <a:defRPr sz="3700"/>
            </a:lvl1pPr>
            <a:lvl2pPr marL="523845" indent="0">
              <a:buNone/>
              <a:defRPr sz="3200"/>
            </a:lvl2pPr>
            <a:lvl3pPr marL="1047692" indent="0">
              <a:buNone/>
              <a:defRPr sz="2800"/>
            </a:lvl3pPr>
            <a:lvl4pPr marL="1571537" indent="0">
              <a:buNone/>
              <a:defRPr sz="2300"/>
            </a:lvl4pPr>
            <a:lvl5pPr marL="2095383" indent="0">
              <a:buNone/>
              <a:defRPr sz="2300"/>
            </a:lvl5pPr>
            <a:lvl6pPr marL="2619229" indent="0">
              <a:buNone/>
              <a:defRPr sz="2300"/>
            </a:lvl6pPr>
            <a:lvl7pPr marL="3143074" indent="0">
              <a:buNone/>
              <a:defRPr sz="2300"/>
            </a:lvl7pPr>
            <a:lvl8pPr marL="3666920" indent="0">
              <a:buNone/>
              <a:defRPr sz="2300"/>
            </a:lvl8pPr>
            <a:lvl9pPr marL="419076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90911"/>
            <a:ext cx="7022783" cy="778406"/>
          </a:xfrm>
        </p:spPr>
        <p:txBody>
          <a:bodyPr/>
          <a:lstStyle>
            <a:lvl1pPr marL="0" indent="0">
              <a:buNone/>
              <a:defRPr sz="1600"/>
            </a:lvl1pPr>
            <a:lvl2pPr marL="523845" indent="0">
              <a:buNone/>
              <a:defRPr sz="1400"/>
            </a:lvl2pPr>
            <a:lvl3pPr marL="1047692" indent="0">
              <a:buNone/>
              <a:defRPr sz="1200"/>
            </a:lvl3pPr>
            <a:lvl4pPr marL="1571537" indent="0">
              <a:buNone/>
              <a:defRPr sz="1000"/>
            </a:lvl4pPr>
            <a:lvl5pPr marL="2095383" indent="0">
              <a:buNone/>
              <a:defRPr sz="1000"/>
            </a:lvl5pPr>
            <a:lvl6pPr marL="2619229" indent="0">
              <a:buNone/>
              <a:defRPr sz="1000"/>
            </a:lvl6pPr>
            <a:lvl7pPr marL="3143074" indent="0">
              <a:buNone/>
              <a:defRPr sz="1000"/>
            </a:lvl7pPr>
            <a:lvl8pPr marL="3666920" indent="0">
              <a:buNone/>
              <a:defRPr sz="1000"/>
            </a:lvl8pPr>
            <a:lvl9pPr marL="41907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3" y="265611"/>
            <a:ext cx="10534174" cy="1105429"/>
          </a:xfrm>
          <a:prstGeom prst="rect">
            <a:avLst/>
          </a:prstGeom>
        </p:spPr>
        <p:txBody>
          <a:bodyPr vert="horz" lIns="104769" tIns="52385" rIns="104769" bIns="523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3" y="1547601"/>
            <a:ext cx="10534174" cy="4377193"/>
          </a:xfrm>
          <a:prstGeom prst="rect">
            <a:avLst/>
          </a:prstGeom>
        </p:spPr>
        <p:txBody>
          <a:bodyPr vert="horz" lIns="104769" tIns="52385" rIns="104769" bIns="523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47415"/>
            <a:ext cx="2731082" cy="353123"/>
          </a:xfrm>
          <a:prstGeom prst="rect">
            <a:avLst/>
          </a:prstGeom>
        </p:spPr>
        <p:txBody>
          <a:bodyPr vert="horz" lIns="104769" tIns="52385" rIns="104769" bIns="5238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C1B8-D783-4CCE-90AD-248BA5E72DC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47415"/>
            <a:ext cx="3706469" cy="353123"/>
          </a:xfrm>
          <a:prstGeom prst="rect">
            <a:avLst/>
          </a:prstGeom>
        </p:spPr>
        <p:txBody>
          <a:bodyPr vert="horz" lIns="104769" tIns="52385" rIns="104769" bIns="5238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47415"/>
            <a:ext cx="2731082" cy="353123"/>
          </a:xfrm>
          <a:prstGeom prst="rect">
            <a:avLst/>
          </a:prstGeom>
        </p:spPr>
        <p:txBody>
          <a:bodyPr vert="horz" lIns="104769" tIns="52385" rIns="104769" bIns="5238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024A-9BC4-43FC-9AB5-4B36C75F3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69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885" indent="-392885" algn="l" defTabSz="104769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1250" indent="-327403" algn="l" defTabSz="104769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615" indent="-261923" algn="l" defTabSz="10476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460" indent="-261923" algn="l" defTabSz="104769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306" indent="-261923" algn="l" defTabSz="104769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152" indent="-261923" algn="l" defTabSz="10476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4997" indent="-261923" algn="l" defTabSz="10476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843" indent="-261923" algn="l" defTabSz="10476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2689" indent="-261923" algn="l" defTabSz="10476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45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692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537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383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229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074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66920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90766" algn="l" defTabSz="10476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639" y="3532311"/>
            <a:ext cx="2724150" cy="127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1704638" cy="663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or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4903" y="0"/>
            <a:ext cx="2409735" cy="1588095"/>
          </a:xfrm>
          <a:prstGeom prst="rect">
            <a:avLst/>
          </a:prstGeom>
        </p:spPr>
      </p:pic>
      <p:pic>
        <p:nvPicPr>
          <p:cNvPr id="7" name="Рисунок 6" descr="шабл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7" cy="6632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704" y="5548535"/>
            <a:ext cx="4680520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FOREX CLUB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Департамент по работе с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франчайзи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871" cy="1372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727" y="4670935"/>
            <a:ext cx="10729192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Группа компаний </a:t>
            </a:r>
            <a:r>
              <a:rPr lang="ru-RU" sz="205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FOREX CLUB </a:t>
            </a:r>
            <a:r>
              <a:rPr lang="ru-RU" sz="2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основана в </a:t>
            </a:r>
            <a:r>
              <a:rPr lang="ru-RU" sz="2050" b="1" dirty="0" smtClean="0">
                <a:latin typeface="+mj-lt"/>
              </a:rPr>
              <a:t>1997 году </a:t>
            </a:r>
            <a:r>
              <a:rPr lang="ru-RU" sz="2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 предоставляет услуги в сфере интернет-трейдинга с широким кругом финансовых инструментов, включая валюты, акции компаний-мировых лидеров, золото и другие металлы, нефть и газ, фондовые индексы и многое другое, а также обучающие программы клиентам более чем из </a:t>
            </a:r>
            <a:r>
              <a:rPr lang="ru-RU" sz="2050" b="1" dirty="0" smtClean="0">
                <a:solidFill>
                  <a:srgbClr val="E8690A"/>
                </a:solidFill>
                <a:latin typeface="+mj-lt"/>
              </a:rPr>
              <a:t>120 стран мира</a:t>
            </a:r>
            <a:r>
              <a:rPr lang="ru-RU" sz="2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  <a:p>
            <a:endParaRPr lang="ru-RU" sz="2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76127"/>
            <a:ext cx="11704638" cy="252028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ore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4047" y="1732111"/>
            <a:ext cx="4261261" cy="2808312"/>
          </a:xfrm>
          <a:prstGeom prst="rect">
            <a:avLst/>
          </a:prstGeom>
        </p:spPr>
      </p:pic>
      <p:pic>
        <p:nvPicPr>
          <p:cNvPr id="12" name="Рисунок 11" descr="шаблон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13" name="Рисунок 12" descr="шаблон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0955" y="651991"/>
            <a:ext cx="4305300" cy="1390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871" cy="1372072"/>
          </a:xfrm>
          <a:prstGeom prst="rect">
            <a:avLst/>
          </a:prstGeom>
        </p:spPr>
      </p:pic>
      <p:pic>
        <p:nvPicPr>
          <p:cNvPr id="6" name="Рисунок 5" descr="шаблон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138" y="708958"/>
            <a:ext cx="4305300" cy="1390650"/>
          </a:xfrm>
          <a:prstGeom prst="rect">
            <a:avLst/>
          </a:prstGeom>
        </p:spPr>
      </p:pic>
      <p:pic>
        <p:nvPicPr>
          <p:cNvPr id="18" name="Рисунок 17" descr="13474-NPD8GD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2220" y="1012031"/>
            <a:ext cx="5472387" cy="53731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1879" y="457352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Исторически сильные позиции компании на перспективных рынках </a:t>
            </a:r>
            <a:r>
              <a:rPr lang="ru-RU" sz="2400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России, Украины и Стран СНГ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91879" y="2269266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В структуру компании входит ряд брокеров и образовательных учреждений по всему миру.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1879" y="3606060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Более чем за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20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лет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открыта сеть клиентских офисов в </a:t>
            </a:r>
            <a:r>
              <a:rPr lang="ru-RU" sz="2400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12 странах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мира.</a:t>
            </a:r>
          </a:p>
        </p:txBody>
      </p:sp>
      <p:pic>
        <p:nvPicPr>
          <p:cNvPr id="19" name="Рисунок 1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20" name="Рисунок 19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2359" y="2956247"/>
            <a:ext cx="648072" cy="427101"/>
          </a:xfrm>
          <a:prstGeom prst="rect">
            <a:avLst/>
          </a:prstGeom>
        </p:spPr>
      </p:pic>
      <p:pic>
        <p:nvPicPr>
          <p:cNvPr id="21" name="Рисунок 20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4447" y="2740223"/>
            <a:ext cx="648072" cy="427101"/>
          </a:xfrm>
          <a:prstGeom prst="rect">
            <a:avLst/>
          </a:prstGeom>
        </p:spPr>
      </p:pic>
      <p:pic>
        <p:nvPicPr>
          <p:cNvPr id="22" name="Рисунок 21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8423" y="3172271"/>
            <a:ext cx="648072" cy="427101"/>
          </a:xfrm>
          <a:prstGeom prst="rect">
            <a:avLst/>
          </a:prstGeom>
        </p:spPr>
      </p:pic>
      <p:pic>
        <p:nvPicPr>
          <p:cNvPr id="23" name="Рисунок 22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4487" y="3316287"/>
            <a:ext cx="648072" cy="427101"/>
          </a:xfrm>
          <a:prstGeom prst="rect">
            <a:avLst/>
          </a:prstGeom>
        </p:spPr>
      </p:pic>
      <p:pic>
        <p:nvPicPr>
          <p:cNvPr id="24" name="Рисунок 23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6095" y="3244279"/>
            <a:ext cx="648072" cy="427101"/>
          </a:xfrm>
          <a:prstGeom prst="rect">
            <a:avLst/>
          </a:prstGeom>
        </p:spPr>
      </p:pic>
      <p:pic>
        <p:nvPicPr>
          <p:cNvPr id="25" name="Рисунок 24" descr="forex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375" y="3388295"/>
            <a:ext cx="648072" cy="4271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871" cy="137207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3476055" y="3903009"/>
            <a:ext cx="2664296" cy="2653638"/>
            <a:chOff x="5420271" y="3820343"/>
            <a:chExt cx="2664296" cy="2653638"/>
          </a:xfrm>
        </p:grpSpPr>
        <p:pic>
          <p:nvPicPr>
            <p:cNvPr id="35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0271" y="3820343"/>
              <a:ext cx="2664296" cy="2653638"/>
            </a:xfrm>
            <a:prstGeom prst="rect">
              <a:avLst/>
            </a:prstGeom>
            <a:noFill/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351" y="4252391"/>
              <a:ext cx="1227409" cy="180020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492279" y="3903009"/>
            <a:ext cx="2664296" cy="2653638"/>
            <a:chOff x="8300591" y="1372071"/>
            <a:chExt cx="2664296" cy="2653638"/>
          </a:xfrm>
        </p:grpSpPr>
        <p:pic>
          <p:nvPicPr>
            <p:cNvPr id="38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00591" y="1372071"/>
              <a:ext cx="2664296" cy="2653638"/>
            </a:xfrm>
            <a:prstGeom prst="rect">
              <a:avLst/>
            </a:prstGeom>
            <a:noFill/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48663" y="1732111"/>
              <a:ext cx="1368152" cy="183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Рисунок 47" descr="шаблон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3807" y="248493"/>
            <a:ext cx="5915025" cy="1771650"/>
          </a:xfrm>
          <a:prstGeom prst="rect">
            <a:avLst/>
          </a:prstGeom>
        </p:spPr>
      </p:pic>
      <p:pic>
        <p:nvPicPr>
          <p:cNvPr id="49" name="Рисунок 48" descr="шаблон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156575" y="5238144"/>
            <a:ext cx="2664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</a:rPr>
              <a:t>Лучшие сервисы для торговой платформы MetaTrader</a:t>
            </a:r>
            <a:r>
              <a:rPr lang="ru-RU" sz="1500" b="1" baseline="40000" dirty="0" smtClean="0">
                <a:solidFill>
                  <a:schemeClr val="accent6">
                    <a:lumMod val="75000"/>
                  </a:schemeClr>
                </a:solidFill>
              </a:rPr>
              <a:t>тм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</a:rPr>
              <a:t>4 и лучший торгово-инвестиционный терминал – </a:t>
            </a:r>
            <a:r>
              <a:rPr lang="en-US" sz="1500" b="1" dirty="0" err="1" smtClean="0">
                <a:solidFill>
                  <a:schemeClr val="accent6">
                    <a:lumMod val="75000"/>
                  </a:schemeClr>
                </a:solidFill>
              </a:rPr>
              <a:t>Libertex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</a:rPr>
              <a:t> – 2014 </a:t>
            </a:r>
            <a:endParaRPr lang="uk-UA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5695" y="1444079"/>
            <a:ext cx="2664296" cy="2653638"/>
            <a:chOff x="235695" y="1300063"/>
            <a:chExt cx="2664296" cy="2653638"/>
          </a:xfrm>
        </p:grpSpPr>
        <p:pic>
          <p:nvPicPr>
            <p:cNvPr id="23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695" y="1300063"/>
              <a:ext cx="2664296" cy="2653638"/>
            </a:xfrm>
            <a:prstGeom prst="rect">
              <a:avLst/>
            </a:prstGeom>
            <a:noFill/>
          </p:spPr>
        </p:pic>
        <p:pic>
          <p:nvPicPr>
            <p:cNvPr id="24" name="Рисунок 23" descr="inc500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759" y="1799513"/>
              <a:ext cx="1512168" cy="15121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11759" y="3388295"/>
              <a:ext cx="1584176" cy="3000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Inc.500 </a:t>
              </a:r>
              <a:r>
                <a:rPr lang="ru-RU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США 2010</a:t>
              </a: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51919" y="1444079"/>
            <a:ext cx="2664296" cy="2653638"/>
            <a:chOff x="2827983" y="1300063"/>
            <a:chExt cx="2664296" cy="2653638"/>
          </a:xfrm>
        </p:grpSpPr>
        <p:pic>
          <p:nvPicPr>
            <p:cNvPr id="27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7983" y="1300063"/>
              <a:ext cx="2664296" cy="2653638"/>
            </a:xfrm>
            <a:prstGeom prst="rect">
              <a:avLst/>
            </a:prstGeom>
            <a:noFill/>
          </p:spPr>
        </p:pic>
        <p:pic>
          <p:nvPicPr>
            <p:cNvPr id="28" name="Рисунок 27" descr="m04_v2_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4007" y="1372071"/>
              <a:ext cx="2313299" cy="237626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404047" y="3244279"/>
              <a:ext cx="17031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Брэнд года </a:t>
              </a: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EFFIE 2011</a:t>
              </a: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0151" y="1444079"/>
            <a:ext cx="2664296" cy="2653638"/>
            <a:chOff x="5420271" y="1300063"/>
            <a:chExt cx="2664296" cy="2653638"/>
          </a:xfrm>
        </p:grpSpPr>
        <p:pic>
          <p:nvPicPr>
            <p:cNvPr id="31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0271" y="1300063"/>
              <a:ext cx="2664296" cy="265363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780311" y="3244279"/>
              <a:ext cx="2003227" cy="5309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Financial Rating for </a:t>
              </a:r>
              <a:r>
                <a:rPr lang="en-US" sz="15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StartFX</a:t>
              </a: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 2013</a:t>
              </a: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2" name="Рисунок 31" descr="6325326408d7f6697e7d258be38ad044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4327" y="1588095"/>
              <a:ext cx="1656184" cy="1656184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428383" y="1444079"/>
            <a:ext cx="2664296" cy="2653638"/>
            <a:chOff x="235695" y="3820343"/>
            <a:chExt cx="2664296" cy="2653638"/>
          </a:xfrm>
        </p:grpSpPr>
        <p:pic>
          <p:nvPicPr>
            <p:cNvPr id="41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695" y="3820343"/>
              <a:ext cx="2664296" cy="265363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595735" y="5980583"/>
              <a:ext cx="2063144" cy="3000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15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Forex</a:t>
              </a: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 Expo Award</a:t>
              </a:r>
              <a:r>
                <a:rPr lang="ru-RU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 2010</a:t>
              </a: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43" name="Рисунок 42" descr="v5bukax4Alw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759" y="3964359"/>
              <a:ext cx="1512168" cy="226076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660631" y="1444079"/>
            <a:ext cx="2664296" cy="2653638"/>
            <a:chOff x="2827983" y="3820343"/>
            <a:chExt cx="2664296" cy="2653638"/>
          </a:xfrm>
        </p:grpSpPr>
        <p:pic>
          <p:nvPicPr>
            <p:cNvPr id="45" name="Picture 2" descr="C:\Forex\Презентация_vs\But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7983" y="3820343"/>
              <a:ext cx="2664296" cy="2653638"/>
            </a:xfrm>
            <a:prstGeom prst="rect">
              <a:avLst/>
            </a:prstGeom>
            <a:noFill/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047" y="4180383"/>
              <a:ext cx="1512168" cy="15121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357127" y="5968533"/>
              <a:ext cx="1703104" cy="3000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</a:rPr>
                <a:t>World Finance 2012</a:t>
              </a:r>
              <a:endParaRPr lang="ru-RU" sz="15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12" name="Рисунок 11" descr="шаблон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9871" y="-36417"/>
            <a:ext cx="11704638" cy="2200576"/>
          </a:xfrm>
          <a:prstGeom prst="rect">
            <a:avLst/>
          </a:prstGeom>
        </p:spPr>
      </p:pic>
      <p:pic>
        <p:nvPicPr>
          <p:cNvPr id="20" name="Рисунок 19" descr="ruka1224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588095"/>
            <a:ext cx="11704638" cy="406541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91879" y="1804119"/>
            <a:ext cx="95770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Выгодная система мотивации (40% от доходности брокера по клиентам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франчайзи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Закрепление за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франчайзи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клиентов по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таргетингу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Репутация и узнаваемость бренда и </a:t>
            </a:r>
            <a:r>
              <a:rPr lang="ru-RU" b="1" dirty="0" smtClean="0">
                <a:solidFill>
                  <a:srgbClr val="E8690A"/>
                </a:solidFill>
              </a:rPr>
              <a:t>FOREX CLUB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Индивидуальная работа с каждым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франчайзи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Реклама от Компании, готовые рекламные материалы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Готовые решения для клиентов – торговые системы, модельные портфели, инвестиционные идеи.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Готовая модель бизнеса, обучение персонала, реклама, персональная страница, удобная CRM-система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7" name="Рисунок 6" descr="шаблон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839" y="579983"/>
            <a:ext cx="9715500" cy="1533525"/>
          </a:xfrm>
          <a:prstGeom prst="rect">
            <a:avLst/>
          </a:prstGeom>
        </p:spPr>
      </p:pic>
      <p:pic>
        <p:nvPicPr>
          <p:cNvPr id="13" name="Рисунок 12" descr="businessppl3.png"/>
          <p:cNvPicPr>
            <a:picLocks noChangeAspect="1"/>
          </p:cNvPicPr>
          <p:nvPr/>
        </p:nvPicPr>
        <p:blipFill>
          <a:blip r:embed="rId5" cstate="print"/>
          <a:srcRect r="8896"/>
          <a:stretch>
            <a:fillRect/>
          </a:stretch>
        </p:blipFill>
        <p:spPr>
          <a:xfrm>
            <a:off x="7902438" y="0"/>
            <a:ext cx="3802200" cy="66325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91879" y="2236167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Франчайзи</a:t>
            </a:r>
            <a:r>
              <a:rPr lang="ru-RU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 представляет в своем </a:t>
            </a:r>
          </a:p>
          <a:p>
            <a:r>
              <a:rPr lang="ru-RU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городе/регионе/стране интересы ГК </a:t>
            </a:r>
            <a:r>
              <a:rPr lang="en-US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FOREX CLUB</a:t>
            </a:r>
            <a:r>
              <a:rPr lang="ru-RU" b="1" dirty="0" smtClean="0">
                <a:solidFill>
                  <a:srgbClr val="E8690A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Обработка потока клиентов, который обеспечивает  компания путем привязки клиентов к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франчайзи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по региональному принципу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Предоставление клиентам финансовой экспертизы в сфере инвестиций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трейдинга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Работа с клиентами в рамках готовых инвестиционных решений компании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91879" y="2378436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Вознаграждение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франчайзи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: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РАСЧЕТ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= ежемесячно и ежеквартально по итогам активности клиентов на реальных счетах при торговле с брокером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Forex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Club International Limited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из расчета </a:t>
            </a: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40% от итоговой доходности</a:t>
            </a:r>
            <a:r>
              <a:rPr lang="ru-RU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брокера.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ВЫПЛАТА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= </a:t>
            </a: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50% заработка </a:t>
            </a:r>
            <a:r>
              <a:rPr lang="ru-RU" b="1" dirty="0" err="1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франчайзи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по итогам каждого месяца, остальные </a:t>
            </a: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50% выплачиваются </a:t>
            </a:r>
            <a:r>
              <a:rPr lang="ru-RU" b="1" dirty="0" err="1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единоразово</a:t>
            </a: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 по итогам квартала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Tahoma" pitchFamily="34" charset="0"/>
            </a:endParaRPr>
          </a:p>
        </p:txBody>
      </p:sp>
      <p:pic>
        <p:nvPicPr>
          <p:cNvPr id="10" name="Рисунок 9" descr="мак-с-главной-полови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4626" y="1516087"/>
            <a:ext cx="2830012" cy="4976391"/>
          </a:xfrm>
          <a:prstGeom prst="rect">
            <a:avLst/>
          </a:prstGeom>
        </p:spPr>
      </p:pic>
      <p:pic>
        <p:nvPicPr>
          <p:cNvPr id="11" name="Рисунок 10" descr="шаблон6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1839" y="579983"/>
            <a:ext cx="8856984" cy="15335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11" name="Рисунок 10" descr="шаблон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839" y="579983"/>
            <a:ext cx="8856984" cy="1533525"/>
          </a:xfrm>
          <a:prstGeom prst="rect">
            <a:avLst/>
          </a:prstGeom>
        </p:spPr>
      </p:pic>
      <p:graphicFrame>
        <p:nvGraphicFramePr>
          <p:cNvPr id="7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52559"/>
              </p:ext>
            </p:extLst>
          </p:nvPr>
        </p:nvGraphicFramePr>
        <p:xfrm>
          <a:off x="1819871" y="1948135"/>
          <a:ext cx="77048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 descr="wealth-creation-20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8503" y="2524199"/>
            <a:ext cx="3888432" cy="38314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аблон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638" cy="6632575"/>
          </a:xfrm>
          <a:prstGeom prst="rect">
            <a:avLst/>
          </a:prstGeom>
        </p:spPr>
      </p:pic>
      <p:pic>
        <p:nvPicPr>
          <p:cNvPr id="9" name="Рисунок 8" descr="шаблон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819871" cy="1660104"/>
          </a:xfrm>
          <a:prstGeom prst="rect">
            <a:avLst/>
          </a:prstGeom>
        </p:spPr>
      </p:pic>
      <p:pic>
        <p:nvPicPr>
          <p:cNvPr id="8" name="Рисунок 7" descr="шаблон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1839" y="579983"/>
            <a:ext cx="8928992" cy="15335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91879" y="2164159"/>
            <a:ext cx="93610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знаете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бизнес-среду города и региона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решили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инвестировать в быстро растущий, глобальный бизнес.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готовы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получить Практическое знание рынка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FOREX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и учить этому наших клиентов.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обладаете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материально – технической базой (офис продаж, оборудование,  помещение для проведения обучающих мероприятий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на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5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-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0 человек (собственное или арендуемое, минимальная площадь 40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м</a:t>
            </a:r>
            <a:r>
              <a:rPr lang="ru-RU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2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)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умеете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находить умных и эффективных сотрудников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E8690A"/>
                </a:solidFill>
                <a:ea typeface="ＭＳ Ｐゴシック" charset="-128"/>
                <a:cs typeface="Tahoma" pitchFamily="34" charset="0"/>
              </a:rPr>
              <a:t>Вы готовы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  <a:cs typeface="Tahoma" pitchFamily="34" charset="0"/>
              </a:rPr>
              <a:t>развиваться вместе с Компанией, соответствуя ее стандартам и правилам по обслуживанию клиентов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19165</TotalTime>
  <Words>395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Дмитриева</dc:creator>
  <cp:lastModifiedBy>Olga Harkova</cp:lastModifiedBy>
  <cp:revision>502</cp:revision>
  <dcterms:created xsi:type="dcterms:W3CDTF">2014-12-11T11:46:36Z</dcterms:created>
  <dcterms:modified xsi:type="dcterms:W3CDTF">2018-08-24T01:45:40Z</dcterms:modified>
</cp:coreProperties>
</file>